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437AAF-0606-4CA1-9708-CAB12A709465}">
  <a:tblStyle styleId="{23437AAF-0606-4CA1-9708-CAB12A709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bb842cdb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bb842cdb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bb842cd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bb842cd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bb842cd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bb842cd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b05f31c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b05f31c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05f31cb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b05f31cb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05f31cb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b05f31cb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b05f31cb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b05f31cb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b05f31cb2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b05f31cb2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05f31cb2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b05f31cb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b05f31cb2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b05f31cb2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b05f31cb2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b05f31cb2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b05f31cb2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b05f31cb2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b05f31cb2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b05f31cb2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b05f31cb2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b05f31cb2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05f31cb2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b05f31cb2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05f31cb2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b05f31cb2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b05f31cb2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b05f31cb2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b05f31cb2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b05f31cb2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ba47394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ba47394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ba47394f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ba47394f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ba47394f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aba47394f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bb842cdb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bb842cd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the-aryanmishra/ACMOS_Final_Projec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368150"/>
            <a:ext cx="5370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180</a:t>
            </a:r>
            <a:r>
              <a:rPr lang="en-GB"/>
              <a:t>-nm OTA Design Optimization Using MOGA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958575" y="3924925"/>
            <a:ext cx="4949400" cy="10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Analog CMOS VLSI Design Project:</a:t>
            </a:r>
            <a:br>
              <a:rPr lang="en-GB"/>
            </a:b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https://github.com/the-aryanmishra/ACMOS_Final_Project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Pareto Front</a:t>
            </a:r>
            <a:endParaRPr/>
          </a:p>
        </p:txBody>
      </p:sp>
      <p:sp>
        <p:nvSpPr>
          <p:cNvPr id="323" name="Google Shape;323;p26"/>
          <p:cNvSpPr txBox="1"/>
          <p:nvPr>
            <p:ph idx="4294967295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50" y="1009975"/>
            <a:ext cx="5343250" cy="40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PSRR </a:t>
            </a:r>
            <a:endParaRPr/>
          </a:p>
        </p:txBody>
      </p:sp>
      <p:sp>
        <p:nvSpPr>
          <p:cNvPr id="330" name="Google Shape;330;p27"/>
          <p:cNvSpPr txBox="1"/>
          <p:nvPr>
            <p:ph idx="4294967295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00" y="1032450"/>
            <a:ext cx="6157200" cy="30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Trade-offs</a:t>
            </a:r>
            <a:endParaRPr/>
          </a:p>
        </p:txBody>
      </p:sp>
      <p:sp>
        <p:nvSpPr>
          <p:cNvPr id="337" name="Google Shape;337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What happens if W increase, Ibias remains same?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Gm increases, rout remains constant. Thus gain &amp;  bandwidth increases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What happens if Ibias increases, W remains constant?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Gm increases, rout decreases. Thus gain decreases, BW increases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Why symmetric OTA?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dominant pole is determined by CL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No internal MIller capacitance to slow down output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idx="1" type="body"/>
          </p:nvPr>
        </p:nvSpPr>
        <p:spPr>
          <a:xfrm>
            <a:off x="812725" y="21812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UPDATED WORK</a:t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idx="1" type="body"/>
          </p:nvPr>
        </p:nvSpPr>
        <p:spPr>
          <a:xfrm>
            <a:off x="1123500" y="1220050"/>
            <a:ext cx="7390500" cy="3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→ </a:t>
            </a:r>
            <a:r>
              <a:rPr b="1" lang="en-GB" sz="1500"/>
              <a:t>Automated Sweep:</a:t>
            </a:r>
            <a:r>
              <a:rPr lang="en-GB" sz="1500"/>
              <a:t> The Genetic Algorithm ran 8 independent optimization loops to find the best possible design for each voltage step ( 1.8V → 0.4V).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→ </a:t>
            </a:r>
            <a:r>
              <a:rPr b="1" lang="en-GB" sz="1500"/>
              <a:t>Robust Region (1.8V – 0.8V): </a:t>
            </a:r>
            <a:r>
              <a:rPr lang="en-GB" sz="1500"/>
              <a:t>The topology is robust. The optimizer consistently maintained ≈ 40 dB gain and low power by adjusting the biasing automatically.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→ </a:t>
            </a:r>
            <a:r>
              <a:rPr b="1" lang="en-GB" sz="1500"/>
              <a:t>The Breaking Point (0.4V):</a:t>
            </a:r>
            <a:r>
              <a:rPr lang="en-GB" sz="1500"/>
              <a:t> The algorithm failed to find any feasible solution. This confirms the fundamental limit V</a:t>
            </a:r>
            <a:r>
              <a:rPr baseline="-25000" lang="en-GB" sz="1500"/>
              <a:t>DD </a:t>
            </a:r>
            <a:r>
              <a:rPr lang="en-GB" sz="1500"/>
              <a:t>≈ V</a:t>
            </a:r>
            <a:r>
              <a:rPr baseline="-25000" lang="en-GB" sz="1500"/>
              <a:t>Th</a:t>
            </a:r>
            <a:r>
              <a:rPr lang="en-GB" sz="1500"/>
              <a:t> </a:t>
            </a:r>
            <a:r>
              <a:rPr lang="en-GB" sz="1500"/>
              <a:t>making it impossible to stack transistors in saturation. </a:t>
            </a:r>
            <a:endParaRPr sz="1500"/>
          </a:p>
        </p:txBody>
      </p:sp>
      <p:sp>
        <p:nvSpPr>
          <p:cNvPr id="348" name="Google Shape;34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Limits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Constraints</a:t>
            </a:r>
            <a:endParaRPr/>
          </a:p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</a:t>
            </a:r>
            <a:r>
              <a:rPr b="1" lang="en-GB"/>
              <a:t>Optimization Goal: </a:t>
            </a:r>
            <a:r>
              <a:rPr lang="en-GB"/>
              <a:t>Maximize DC gain at each voltage step.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</a:t>
            </a:r>
            <a:r>
              <a:rPr b="1" lang="en-GB"/>
              <a:t>Feasibility Conditions:  </a:t>
            </a:r>
            <a:r>
              <a:rPr lang="en-GB"/>
              <a:t>(a) Gain &gt; 10 dB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			  (b) Bandwidth &gt; 10 kHz</a:t>
            </a:r>
            <a:endParaRPr/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/>
              <a:t>(c)Power &lt; 10uW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</a:t>
            </a:r>
            <a:r>
              <a:rPr b="1" lang="en-GB"/>
              <a:t>Penalty Mechanism:  </a:t>
            </a:r>
            <a:r>
              <a:rPr lang="en-GB"/>
              <a:t>If a design violated any constraint (e.g., 11 uW), the algorithm applied a massive numerical penalty to its "Fitness Score",  effectively killing that gene to prevent it from reproducing.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(We look at the combined Pareto Front at the end.)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60" name="Google Shape;360;p32"/>
          <p:cNvSpPr txBox="1"/>
          <p:nvPr>
            <p:ph idx="1" type="body"/>
          </p:nvPr>
        </p:nvSpPr>
        <p:spPr>
          <a:xfrm>
            <a:off x="1246638" y="4108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 1.8V - 0.8V: High margins maintained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→ 0.4V: No feasible solution!</a:t>
            </a:r>
            <a:endParaRPr/>
          </a:p>
        </p:txBody>
      </p:sp>
      <p:pic>
        <p:nvPicPr>
          <p:cNvPr id="361" name="Google Shape;3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500" y="1053275"/>
            <a:ext cx="6811174" cy="296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Stress Region(0.6V Vdd)</a:t>
            </a:r>
            <a:endParaRPr/>
          </a:p>
        </p:txBody>
      </p:sp>
      <p:sp>
        <p:nvSpPr>
          <p:cNvPr id="367" name="Google Shape;367;p33"/>
          <p:cNvSpPr txBox="1"/>
          <p:nvPr>
            <p:ph idx="1" type="body"/>
          </p:nvPr>
        </p:nvSpPr>
        <p:spPr>
          <a:xfrm>
            <a:off x="1332625" y="4239425"/>
            <a:ext cx="70389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At 0.6V, transistors enter Weak Inversion (Sub-threshold). To maintain the required drain current with minimum Vgs, the widths has to massive, essentially trading silicon area for performance. (But as asked, we didn’t put area as a constraint!)</a:t>
            </a:r>
            <a:endParaRPr/>
          </a:p>
        </p:txBody>
      </p:sp>
      <p:pic>
        <p:nvPicPr>
          <p:cNvPr id="368" name="Google Shape;3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175" y="933375"/>
            <a:ext cx="3809349" cy="32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Pareto Fronts</a:t>
            </a:r>
            <a:endParaRPr/>
          </a:p>
        </p:txBody>
      </p:sp>
      <p:sp>
        <p:nvSpPr>
          <p:cNvPr id="374" name="Google Shape;374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63" y="1066113"/>
            <a:ext cx="6523475" cy="39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Pareto Fronts</a:t>
            </a:r>
            <a:endParaRPr/>
          </a:p>
        </p:txBody>
      </p:sp>
      <p:sp>
        <p:nvSpPr>
          <p:cNvPr id="381" name="Google Shape;381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268" y="983101"/>
            <a:ext cx="6401470" cy="38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Team</a:t>
            </a:r>
            <a:endParaRPr/>
          </a:p>
        </p:txBody>
      </p:sp>
      <p:graphicFrame>
        <p:nvGraphicFramePr>
          <p:cNvPr id="235" name="Google Shape;235;p18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{23437AAF-0606-4CA1-9708-CAB12A709465}</a:tableStyleId>
              </a:tblPr>
              <a:tblGrid>
                <a:gridCol w="253475"/>
                <a:gridCol w="2007650"/>
                <a:gridCol w="3043825"/>
                <a:gridCol w="193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Email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Roll No.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Aryan Mishra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Aryan.Mishra@iiitb.ac.in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IMT2022502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 Harshavardhan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R.Harshavardhan@iiitb.ac.in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IMT2022515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Ishan Jha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Ishan.Jha@iiitb.ac.in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IMT2022562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Pareto Fronts</a:t>
            </a:r>
            <a:endParaRPr/>
          </a:p>
        </p:txBody>
      </p:sp>
      <p:sp>
        <p:nvSpPr>
          <p:cNvPr id="388" name="Google Shape;388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50" y="1079275"/>
            <a:ext cx="6479600" cy="388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Pareto Fronts</a:t>
            </a:r>
            <a:endParaRPr/>
          </a:p>
        </p:txBody>
      </p:sp>
      <p:sp>
        <p:nvSpPr>
          <p:cNvPr id="395" name="Google Shape;395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650" y="1068738"/>
            <a:ext cx="6514700" cy="39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Pareto Fronts</a:t>
            </a:r>
            <a:endParaRPr/>
          </a:p>
        </p:txBody>
      </p:sp>
      <p:sp>
        <p:nvSpPr>
          <p:cNvPr id="402" name="Google Shape;402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850" y="956700"/>
            <a:ext cx="6758550" cy="40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Pareto Fronts</a:t>
            </a:r>
            <a:endParaRPr/>
          </a:p>
        </p:txBody>
      </p:sp>
      <p:sp>
        <p:nvSpPr>
          <p:cNvPr id="409" name="Google Shape;409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975" y="930400"/>
            <a:ext cx="6802425" cy="408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Pareto Fronts</a:t>
            </a:r>
            <a:endParaRPr/>
          </a:p>
        </p:txBody>
      </p:sp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175" y="904050"/>
            <a:ext cx="6875550" cy="412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Combined Pareto Front</a:t>
            </a:r>
            <a:endParaRPr/>
          </a:p>
        </p:txBody>
      </p:sp>
      <p:sp>
        <p:nvSpPr>
          <p:cNvPr id="423" name="Google Shape;423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625" y="983100"/>
            <a:ext cx="6646750" cy="39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430" name="Google Shape;430;p42"/>
          <p:cNvSpPr txBox="1"/>
          <p:nvPr>
            <p:ph idx="1" type="body"/>
          </p:nvPr>
        </p:nvSpPr>
        <p:spPr>
          <a:xfrm>
            <a:off x="1297500" y="1567550"/>
            <a:ext cx="7038900" cy="3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→ </a:t>
            </a:r>
            <a:r>
              <a:rPr b="1" lang="en-GB" sz="1400"/>
              <a:t>Headroom Benefit (1.8V): </a:t>
            </a:r>
            <a:r>
              <a:rPr lang="en-GB" sz="1400"/>
              <a:t> Gain increases linearly with Power. High headroom keeps transistors deep in saturation, maintaining high Output Resistance r</a:t>
            </a:r>
            <a:r>
              <a:rPr baseline="-25000" lang="en-GB" sz="1400"/>
              <a:t>o</a:t>
            </a:r>
            <a:r>
              <a:rPr lang="en-GB" sz="1400"/>
              <a:t>, even as g</a:t>
            </a:r>
            <a:r>
              <a:rPr baseline="-25000" lang="en-GB" sz="1400"/>
              <a:t>m</a:t>
            </a:r>
            <a:r>
              <a:rPr lang="en-GB" sz="1400"/>
              <a:t> </a:t>
            </a:r>
            <a:r>
              <a:rPr lang="en-GB" sz="1400"/>
              <a:t>increases.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→ </a:t>
            </a:r>
            <a:r>
              <a:rPr b="1" lang="en-GB" sz="1400"/>
              <a:t>The Headroom Wall (0.8V):</a:t>
            </a:r>
            <a:r>
              <a:rPr lang="en-GB" sz="1400"/>
              <a:t> The curve flattens out. Increasing power pushes transistors toward the Triode Region. The loss of r</a:t>
            </a:r>
            <a:r>
              <a:rPr baseline="-25000" lang="en-GB" sz="1400"/>
              <a:t>o</a:t>
            </a:r>
            <a:r>
              <a:rPr lang="en-GB" sz="1400"/>
              <a:t> cancels out the gain from higher g</a:t>
            </a:r>
            <a:r>
              <a:rPr baseline="-25000" lang="en-GB" sz="1400"/>
              <a:t>m</a:t>
            </a:r>
            <a:r>
              <a:rPr lang="en-GB" sz="1400"/>
              <a:t>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→ </a:t>
            </a:r>
            <a:r>
              <a:rPr b="1" lang="en-GB" sz="1400"/>
              <a:t>Design Space Collapse (0.6V): </a:t>
            </a:r>
            <a:r>
              <a:rPr lang="en-GB" sz="1400"/>
              <a:t>The frontier shrinks to a single point. There are no "knobs" left to turn; the topology is operating at its absolute physical edge.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idx="1" type="body"/>
          </p:nvPr>
        </p:nvSpPr>
        <p:spPr>
          <a:xfrm>
            <a:off x="944375" y="2047950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/>
              <a:t>THANK YOU!</a:t>
            </a:r>
            <a:endParaRPr sz="5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441" name="Google Shape;441;p4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42" name="Google Shape;442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4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4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52" name="Google Shape;452;p4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4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4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8" name="Google Shape;458;p4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4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4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64" name="Google Shape;464;p4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4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69" name="Google Shape;469;p4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0" name="Google Shape;470;p4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71" name="Google Shape;471;p4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73" name="Google Shape;473;p44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74" name="Google Shape;474;p4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5" name="Google Shape;475;p4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3" name="Google Shape;483;p44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 Statement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787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main problems which aim to tackle by means of this project are as follows :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97500" y="23140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2030400" y="23140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To design and optimise a 180-nm symmetric OTA with the help of multi-objective genetic algorithm (MOGA)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297500" y="33630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2030400" y="33630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To build an automated Python–LTSpice simulation system to evaluate each design accurately.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Step-by-Step Methodology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Circuit Design and Analysis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12750" y="2457150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Analytical equations for gain, bandwidth, gm, etc are derived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812750" y="32541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Formulating the MOOP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812750" y="3897750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Multi-objective problem with four targets: maximize gain, &amp; bandwidth, minimize area &amp; power.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6548585" y="190485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Pareto Front &amp; Optimized Results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6548585" y="2455613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Convergence to a Pareto front of optimal trade-off designs.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6548585" y="32541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Python–LTSpice Co-Simulation</a:t>
            </a:r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9" name="Google Shape;259;p2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68" name="Google Shape;268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1" name="Google Shape;271;p2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72" name="Google Shape;272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5" name="Google Shape;275;p2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76" name="Google Shape;276;p2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2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" name="Google Shape;279;p2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80" name="Google Shape;280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0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/>
          <p:nvPr>
            <p:ph type="title"/>
          </p:nvPr>
        </p:nvSpPr>
        <p:spPr>
          <a:xfrm>
            <a:off x="12899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 Diagram</a:t>
            </a:r>
            <a:endParaRPr/>
          </a:p>
        </p:txBody>
      </p:sp>
      <p:pic>
        <p:nvPicPr>
          <p:cNvPr id="289" name="Google Shape;2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600" y="1219325"/>
            <a:ext cx="5314781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Results/Formulae</a:t>
            </a:r>
            <a:endParaRPr/>
          </a:p>
        </p:txBody>
      </p:sp>
      <p:sp>
        <p:nvSpPr>
          <p:cNvPr id="295" name="Google Shape;295;p22"/>
          <p:cNvSpPr txBox="1"/>
          <p:nvPr>
            <p:ph idx="1" type="body"/>
          </p:nvPr>
        </p:nvSpPr>
        <p:spPr>
          <a:xfrm>
            <a:off x="1297500" y="1454038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our circuit, we arrive at 2 vital results pertaining to 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arenR"/>
            </a:pPr>
            <a:r>
              <a:rPr lang="en-GB"/>
              <a:t>Gain :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arenR"/>
            </a:pPr>
            <a:r>
              <a:rPr lang="en-GB"/>
              <a:t>Bandwidth : </a:t>
            </a:r>
            <a:endParaRPr/>
          </a:p>
        </p:txBody>
      </p:sp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9" y="2246388"/>
            <a:ext cx="48387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488" y="3777488"/>
            <a:ext cx="28670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 Design Requirements (as per the paper)</a:t>
            </a:r>
            <a:endParaRPr/>
          </a:p>
        </p:txBody>
      </p:sp>
      <p:graphicFrame>
        <p:nvGraphicFramePr>
          <p:cNvPr id="303" name="Google Shape;303;p23"/>
          <p:cNvGraphicFramePr/>
          <p:nvPr/>
        </p:nvGraphicFramePr>
        <p:xfrm>
          <a:off x="952500" y="185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{23437AAF-0606-4CA1-9708-CAB12A709465}</a:tableStyleId>
              </a:tblPr>
              <a:tblGrid>
                <a:gridCol w="383000"/>
                <a:gridCol w="1686375"/>
                <a:gridCol w="1723200"/>
                <a:gridCol w="1723200"/>
                <a:gridCol w="1723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Specification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Desired 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Achieved Value(1uA)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Achieved Value(5uA)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Gain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&gt; 45 dB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38.58dB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43.72dB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Bandwidth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&gt; 150 kHz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103.53kHz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221.53kHz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Layout Area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Minimal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38.94um</a:t>
                      </a:r>
                      <a:r>
                        <a:rPr baseline="30000"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 baseline="30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13.59um</a:t>
                      </a:r>
                      <a:r>
                        <a:rPr baseline="30000"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 baseline="30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Power Consumption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Minimal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16.5uW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53.45uW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Frequency Response - Magnitude Response</a:t>
            </a:r>
            <a:endParaRPr/>
          </a:p>
        </p:txBody>
      </p:sp>
      <p:sp>
        <p:nvSpPr>
          <p:cNvPr id="309" name="Google Shape;309;p24"/>
          <p:cNvSpPr txBox="1"/>
          <p:nvPr>
            <p:ph idx="4294967295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50" y="1154950"/>
            <a:ext cx="7374400" cy="368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Frequency Response - Phase Response</a:t>
            </a:r>
            <a:endParaRPr/>
          </a:p>
        </p:txBody>
      </p:sp>
      <p:sp>
        <p:nvSpPr>
          <p:cNvPr id="316" name="Google Shape;316;p25"/>
          <p:cNvSpPr txBox="1"/>
          <p:nvPr>
            <p:ph idx="4294967295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025" y="1135237"/>
            <a:ext cx="7241850" cy="36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